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6" r:id="rId1"/>
  </p:sldMasterIdLst>
  <p:notesMasterIdLst>
    <p:notesMasterId r:id="rId10"/>
  </p:notesMasterIdLst>
  <p:sldIdLst>
    <p:sldId id="282" r:id="rId2"/>
    <p:sldId id="283" r:id="rId3"/>
    <p:sldId id="289" r:id="rId4"/>
    <p:sldId id="284" r:id="rId5"/>
    <p:sldId id="291" r:id="rId6"/>
    <p:sldId id="292" r:id="rId7"/>
    <p:sldId id="293" r:id="rId8"/>
    <p:sldId id="287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393"/>
    <a:srgbClr val="646464"/>
    <a:srgbClr val="0095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Svetel slog 3 – poudarek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38" autoAdjust="0"/>
    <p:restoredTop sz="94627" autoAdjust="0"/>
  </p:normalViewPr>
  <p:slideViewPr>
    <p:cSldViewPr>
      <p:cViewPr varScale="1">
        <p:scale>
          <a:sx n="90" d="100"/>
          <a:sy n="90" d="100"/>
        </p:scale>
        <p:origin x="1085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0AC388-0FF7-4109-B402-371125F678B0}" type="datetimeFigureOut">
              <a:rPr lang="sl-SI" smtClean="0"/>
              <a:pPr/>
              <a:t>20. 09. 2026</a:t>
            </a:fld>
            <a:endParaRPr lang="sl-SI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Kliknite, če želite urediti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84CE43-E78F-4308-9602-E1DEC1EFA416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23343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327" y="980728"/>
            <a:ext cx="7543800" cy="3056352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sl-SI" dirty="0"/>
              <a:t>Uredite slog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accent2">
                    <a:lumMod val="75000"/>
                  </a:schemeClr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l-SI" dirty="0"/>
              <a:t>Kliknite, da uredite slog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A650A-8BD1-4FDE-9899-1C20DF4B7708}" type="datetimeFigureOut">
              <a:rPr lang="en-US" smtClean="0"/>
              <a:t>9/20/2026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3634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289" y="2610298"/>
            <a:ext cx="7543801" cy="4023360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43A2E-6632-4F9D-8728-2CF59ACBBE60}" type="datetimeFigureOut">
              <a:rPr lang="en-US" smtClean="0"/>
              <a:t>9/20/2026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132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Glava odsek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0D44C-5E2F-400D-88F9-B60B318A44C9}" type="datetimeFigureOut">
              <a:rPr lang="en-US" smtClean="0"/>
              <a:t>9/20/2026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4033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43A2E-6632-4F9D-8728-2CF59ACBBE60}" type="datetimeFigureOut">
              <a:rPr lang="en-US" smtClean="0"/>
              <a:t>9/20/2026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668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43A2E-6632-4F9D-8728-2CF59ACBBE60}" type="datetimeFigureOut">
              <a:rPr lang="en-US" smtClean="0"/>
              <a:t>9/20/2026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492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158B3-6703-4BBB-A09E-33FD65E7DB24}" type="datetimeFigureOut">
              <a:rPr lang="en-US" smtClean="0"/>
              <a:t>9/20/2026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198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E9955-2DD3-491E-92B6-7018343227CE}" type="datetimeFigureOut">
              <a:rPr lang="en-US" smtClean="0"/>
              <a:t>9/20/2026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919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34A43A2E-6632-4F9D-8728-2CF59ACBBE60}" type="datetimeFigureOut">
              <a:rPr lang="en-US" smtClean="0"/>
              <a:t>9/20/2026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826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l-SI"/>
              <a:t>Kliknite ikono, če želite dodati sliko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D9950-AF07-4F2A-A949-E1C816A93B30}" type="datetimeFigureOut">
              <a:rPr lang="en-US" smtClean="0"/>
              <a:t>9/20/2026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620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43A2E-6632-4F9D-8728-2CF59ACBBE60}" type="datetimeFigureOut">
              <a:rPr lang="en-US" smtClean="0"/>
              <a:t>9/20/2026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60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43A2E-6632-4F9D-8728-2CF59ACBBE60}" type="datetimeFigureOut">
              <a:rPr lang="en-US" smtClean="0"/>
              <a:t>9/20/2026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7245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in slika z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51520" y="1124744"/>
            <a:ext cx="2664296" cy="1872208"/>
          </a:xfrm>
          <a:prstGeom prst="rect">
            <a:avLst/>
          </a:prstGeom>
        </p:spPr>
        <p:txBody>
          <a:bodyPr anchor="t">
            <a:normAutofit/>
          </a:bodyPr>
          <a:lstStyle>
            <a:lvl1pPr algn="r">
              <a:defRPr sz="3600">
                <a:solidFill>
                  <a:srgbClr val="0095D6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275856" y="1124744"/>
            <a:ext cx="5544616" cy="4978559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0095D6"/>
              </a:buClr>
              <a:buNone/>
              <a:defRPr sz="2100" baseline="0">
                <a:solidFill>
                  <a:srgbClr val="646464"/>
                </a:solidFill>
                <a:latin typeface="Segoe UI" pitchFamily="34" charset="0"/>
                <a:cs typeface="Segoe UI" pitchFamily="34" charset="0"/>
              </a:defRPr>
            </a:lvl1pPr>
            <a:lvl2pPr marL="742950" indent="-285750">
              <a:buClr>
                <a:srgbClr val="646464"/>
              </a:buClr>
              <a:buFont typeface="Arial" pitchFamily="34" charset="0"/>
              <a:buChar char="•"/>
              <a:defRPr sz="2100">
                <a:latin typeface="Segoe UI" pitchFamily="34" charset="0"/>
                <a:cs typeface="Segoe UI" pitchFamily="34" charset="0"/>
              </a:defRPr>
            </a:lvl2pPr>
            <a:lvl3pPr>
              <a:buClr>
                <a:srgbClr val="646464"/>
              </a:buClr>
              <a:defRPr sz="1600">
                <a:latin typeface="Segoe UI" pitchFamily="34" charset="0"/>
                <a:cs typeface="Segoe UI" pitchFamily="34" charset="0"/>
              </a:defRPr>
            </a:lvl3pPr>
          </a:lstStyle>
          <a:p>
            <a:pPr lvl="0"/>
            <a:r>
              <a:rPr lang="sl-SI"/>
              <a:t>Kliknite, če želite urediti sloge besedila matrice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0"/>
          </p:nvPr>
        </p:nvSpPr>
        <p:spPr>
          <a:xfrm>
            <a:off x="251520" y="3140969"/>
            <a:ext cx="2664296" cy="2592288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0095D6"/>
              </a:buClr>
              <a:buNone/>
              <a:defRPr sz="1800" baseline="0">
                <a:solidFill>
                  <a:srgbClr val="646464"/>
                </a:solidFill>
                <a:latin typeface="Segoe UI" pitchFamily="34" charset="0"/>
                <a:cs typeface="Segoe UI" pitchFamily="34" charset="0"/>
              </a:defRPr>
            </a:lvl1pPr>
            <a:lvl2pPr marL="742950" indent="-285750">
              <a:buClr>
                <a:srgbClr val="646464"/>
              </a:buClr>
              <a:buFont typeface="Arial" pitchFamily="34" charset="0"/>
              <a:buChar char="•"/>
              <a:defRPr sz="2100">
                <a:latin typeface="Segoe UI" pitchFamily="34" charset="0"/>
                <a:cs typeface="Segoe UI" pitchFamily="34" charset="0"/>
              </a:defRPr>
            </a:lvl2pPr>
            <a:lvl3pPr>
              <a:buClr>
                <a:srgbClr val="646464"/>
              </a:buClr>
              <a:defRPr sz="1600">
                <a:latin typeface="Segoe UI" pitchFamily="34" charset="0"/>
                <a:cs typeface="Segoe UI" pitchFamily="34" charset="0"/>
              </a:defRPr>
            </a:lvl3pPr>
          </a:lstStyle>
          <a:p>
            <a:pPr lvl="0"/>
            <a:r>
              <a:rPr lang="sl-SI"/>
              <a:t>Kliknite, če želite urediti sloge besedila matrice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7247" y="495822"/>
            <a:ext cx="7543800" cy="7566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l-SI" dirty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1" y="1628800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4A43A2E-6632-4F9D-8728-2CF59ACBBE60}" type="datetimeFigureOut">
              <a:rPr lang="en-US" smtClean="0"/>
              <a:t>9/20/2026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515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673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b="1" kern="1200" spc="-50" baseline="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sets.scng.si/zakljucni-izpiti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Naslov 1"/>
          <p:cNvSpPr>
            <a:spLocks noGrp="1"/>
          </p:cNvSpPr>
          <p:nvPr>
            <p:ph type="ctrTitle"/>
          </p:nvPr>
        </p:nvSpPr>
        <p:spPr bwMode="auto">
          <a:xfrm>
            <a:off x="466245" y="2242398"/>
            <a:ext cx="7796373" cy="1172164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algn="ctr"/>
            <a:r>
              <a:rPr lang="sl-SI" b="1" dirty="0">
                <a:solidFill>
                  <a:srgbClr val="00B0F0"/>
                </a:solidFill>
              </a:rPr>
              <a:t>Zaključni izpit</a:t>
            </a:r>
            <a:br>
              <a:rPr lang="sl-SI" sz="1600" b="1" dirty="0">
                <a:solidFill>
                  <a:srgbClr val="00B0F0"/>
                </a:solidFill>
              </a:rPr>
            </a:br>
            <a:endParaRPr lang="sl-SI" sz="1600" b="1" dirty="0">
              <a:solidFill>
                <a:srgbClr val="00B0F0"/>
              </a:solidFill>
            </a:endParaRPr>
          </a:p>
        </p:txBody>
      </p:sp>
      <p:sp>
        <p:nvSpPr>
          <p:cNvPr id="3" name="Pravokotnik 2"/>
          <p:cNvSpPr/>
          <p:nvPr/>
        </p:nvSpPr>
        <p:spPr>
          <a:xfrm>
            <a:off x="839551" y="5025963"/>
            <a:ext cx="74230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b="1" dirty="0">
                <a:solidFill>
                  <a:schemeClr val="accent1">
                    <a:lumMod val="75000"/>
                  </a:schemeClr>
                </a:solidFill>
              </a:rPr>
              <a:t>Pripravila: Silva Pelicon,</a:t>
            </a:r>
          </a:p>
          <a:p>
            <a:r>
              <a:rPr lang="sl-SI" b="1" dirty="0">
                <a:solidFill>
                  <a:schemeClr val="accent1">
                    <a:lumMod val="75000"/>
                  </a:schemeClr>
                </a:solidFill>
              </a:rPr>
              <a:t> tajnica zaključnega izpita</a:t>
            </a:r>
          </a:p>
          <a:p>
            <a:r>
              <a:rPr lang="sl-SI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sl-SI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AutoShape 2" descr="SETÅ "/>
          <p:cNvSpPr>
            <a:spLocks noChangeAspect="1" noChangeArrowheads="1"/>
          </p:cNvSpPr>
          <p:nvPr/>
        </p:nvSpPr>
        <p:spPr bwMode="auto">
          <a:xfrm>
            <a:off x="3419872" y="260648"/>
            <a:ext cx="1392089" cy="1392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352620"/>
            <a:ext cx="4204990" cy="1208150"/>
          </a:xfrm>
          <a:prstGeom prst="rect">
            <a:avLst/>
          </a:prstGeom>
        </p:spPr>
      </p:pic>
      <p:sp>
        <p:nvSpPr>
          <p:cNvPr id="6" name="Naslov 1"/>
          <p:cNvSpPr txBox="1">
            <a:spLocks/>
          </p:cNvSpPr>
          <p:nvPr/>
        </p:nvSpPr>
        <p:spPr bwMode="auto">
          <a:xfrm>
            <a:off x="466245" y="3911754"/>
            <a:ext cx="7796373" cy="6333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97500" lnSpcReduction="1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b="1" kern="1200" spc="-50" baseline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l-SI" sz="4000" dirty="0">
                <a:solidFill>
                  <a:srgbClr val="00B0F0"/>
                </a:solidFill>
              </a:rPr>
              <a:t>Program Administrator</a:t>
            </a:r>
            <a:br>
              <a:rPr lang="sl-SI" sz="700" dirty="0">
                <a:solidFill>
                  <a:srgbClr val="00B0F0"/>
                </a:solidFill>
              </a:rPr>
            </a:br>
            <a:endParaRPr lang="sl-SI" sz="7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114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31660" y="495822"/>
            <a:ext cx="8188812" cy="1132978"/>
          </a:xfrm>
        </p:spPr>
        <p:txBody>
          <a:bodyPr>
            <a:normAutofit fontScale="90000"/>
          </a:bodyPr>
          <a:lstStyle/>
          <a:p>
            <a:r>
              <a:rPr lang="sl-SI" dirty="0"/>
              <a:t>Pogoji za pristop k zaključnemu izpitu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611052" y="2132856"/>
            <a:ext cx="7921388" cy="2520280"/>
          </a:xfrm>
        </p:spPr>
        <p:txBody>
          <a:bodyPr/>
          <a:lstStyle/>
          <a:p>
            <a:r>
              <a:rPr lang="sl-SI" sz="2400" dirty="0"/>
              <a:t>Vsak, ki je uspešno končal zaključni letnik srednjega poklicnega izobraževanja.</a:t>
            </a:r>
          </a:p>
          <a:p>
            <a:r>
              <a:rPr lang="sl-SI" sz="2400" dirty="0"/>
              <a:t>Je opravil druge s programom določene obveznosti (delovna praksa, konzultacije).</a:t>
            </a:r>
          </a:p>
        </p:txBody>
      </p:sp>
    </p:spTree>
    <p:extLst>
      <p:ext uri="{BB962C8B-B14F-4D97-AF65-F5344CB8AC3E}">
        <p14:creationId xmlns:p14="http://schemas.microsoft.com/office/powerpoint/2010/main" val="3916640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/>
              <a:t>Vsebina zaključnega izpita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467544" y="1700808"/>
            <a:ext cx="7670912" cy="4104456"/>
          </a:xfrm>
        </p:spPr>
        <p:txBody>
          <a:bodyPr/>
          <a:lstStyle/>
          <a:p>
            <a:r>
              <a:rPr lang="sl-SI" sz="2400" b="1" dirty="0"/>
              <a:t>1. Slovenščina:</a:t>
            </a:r>
          </a:p>
          <a:p>
            <a:pPr lvl="1"/>
            <a:r>
              <a:rPr lang="sl-SI" sz="2400" dirty="0"/>
              <a:t>Pisni del</a:t>
            </a:r>
          </a:p>
          <a:p>
            <a:pPr lvl="1"/>
            <a:r>
              <a:rPr lang="sl-SI" sz="2400" dirty="0"/>
              <a:t>Ustni del</a:t>
            </a:r>
          </a:p>
          <a:p>
            <a:pPr lvl="1"/>
            <a:r>
              <a:rPr lang="sl-SI" sz="2400" dirty="0"/>
              <a:t>Kandidati so lahko oproščeni opravljanja izpita iz  slovenščine, če so bili pri tem predmetu v zaključnem letniku ocenjeni z oceno odlično (5). Preostale izpite zaključnega izpita morajo opravljati.</a:t>
            </a:r>
          </a:p>
          <a:p>
            <a:pPr lvl="1"/>
            <a:r>
              <a:rPr lang="sl-SI" sz="2400" dirty="0"/>
              <a:t>Ocenjevalec in izpraševalec je učitelj, ki dijake poučuje v 3. letniku.</a:t>
            </a:r>
          </a:p>
          <a:p>
            <a:pPr lvl="1"/>
            <a:endParaRPr lang="sl-SI" sz="2400" dirty="0"/>
          </a:p>
          <a:p>
            <a:pPr lvl="1"/>
            <a:endParaRPr lang="sl-SI" sz="2400" dirty="0"/>
          </a:p>
          <a:p>
            <a:pPr lvl="1"/>
            <a:endParaRPr lang="sl-SI" sz="2400" dirty="0"/>
          </a:p>
        </p:txBody>
      </p:sp>
    </p:spTree>
    <p:extLst>
      <p:ext uri="{BB962C8B-B14F-4D97-AF65-F5344CB8AC3E}">
        <p14:creationId xmlns:p14="http://schemas.microsoft.com/office/powerpoint/2010/main" val="1109504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/>
              <a:t>Vsebina zaključnega izpita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514691" y="1484784"/>
            <a:ext cx="8208912" cy="4752528"/>
          </a:xfrm>
        </p:spPr>
        <p:txBody>
          <a:bodyPr>
            <a:noAutofit/>
          </a:bodyPr>
          <a:lstStyle/>
          <a:p>
            <a:r>
              <a:rPr lang="sl-SI" sz="2400" b="1" dirty="0"/>
              <a:t>2. Izdelek oz. storitev in zagovor - zaključno delo, pri katerem se ocenjuje:</a:t>
            </a:r>
          </a:p>
          <a:p>
            <a:pPr lvl="1"/>
            <a:r>
              <a:rPr lang="sl-SI" sz="2400" dirty="0"/>
              <a:t>Načrtovanje</a:t>
            </a:r>
          </a:p>
          <a:p>
            <a:pPr lvl="1"/>
            <a:r>
              <a:rPr lang="sl-SI" sz="2400" dirty="0"/>
              <a:t>Izvedba</a:t>
            </a:r>
          </a:p>
          <a:p>
            <a:pPr lvl="1"/>
            <a:r>
              <a:rPr lang="sl-SI" sz="2400" dirty="0"/>
              <a:t>Dokumentacija</a:t>
            </a:r>
          </a:p>
          <a:p>
            <a:pPr lvl="1"/>
            <a:r>
              <a:rPr lang="sl-SI" sz="2400" dirty="0"/>
              <a:t>Zagovor</a:t>
            </a:r>
          </a:p>
          <a:p>
            <a:r>
              <a:rPr lang="sl-SI" sz="2400" dirty="0"/>
              <a:t>Kandidat uspešno opravi zaključni izpit, ko doseže pozitivne ocene pri vseh izpitih.</a:t>
            </a:r>
          </a:p>
          <a:p>
            <a:pPr marL="201168" lvl="1" indent="0">
              <a:buNone/>
            </a:pPr>
            <a:endParaRPr lang="sl-SI" sz="2000" dirty="0"/>
          </a:p>
          <a:p>
            <a:pPr lvl="1"/>
            <a:endParaRPr lang="sl-SI" sz="2000" dirty="0"/>
          </a:p>
          <a:p>
            <a:pPr lvl="1"/>
            <a:endParaRPr lang="sl-SI" sz="2000" dirty="0"/>
          </a:p>
        </p:txBody>
      </p:sp>
    </p:spTree>
    <p:extLst>
      <p:ext uri="{BB962C8B-B14F-4D97-AF65-F5344CB8AC3E}">
        <p14:creationId xmlns:p14="http://schemas.microsoft.com/office/powerpoint/2010/main" val="68121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27584" y="-1428"/>
            <a:ext cx="7543800" cy="478100"/>
          </a:xfrm>
        </p:spPr>
        <p:txBody>
          <a:bodyPr>
            <a:noAutofit/>
          </a:bodyPr>
          <a:lstStyle/>
          <a:p>
            <a:r>
              <a:rPr lang="sl-SI" sz="3200" dirty="0"/>
              <a:t> Ocenjevanje </a:t>
            </a:r>
            <a:r>
              <a:rPr lang="sl-SI" sz="3200" b="1" dirty="0"/>
              <a:t>Izdelka oz. storitve in zagovora</a:t>
            </a:r>
            <a:endParaRPr lang="sl-SI" sz="3200" dirty="0"/>
          </a:p>
        </p:txBody>
      </p:sp>
      <p:sp>
        <p:nvSpPr>
          <p:cNvPr id="7" name="Označba mesta vsebine 2"/>
          <p:cNvSpPr>
            <a:spLocks noGrp="1"/>
          </p:cNvSpPr>
          <p:nvPr>
            <p:ph idx="1"/>
          </p:nvPr>
        </p:nvSpPr>
        <p:spPr>
          <a:xfrm>
            <a:off x="294319" y="5420910"/>
            <a:ext cx="8352927" cy="830539"/>
          </a:xfrm>
        </p:spPr>
        <p:txBody>
          <a:bodyPr>
            <a:normAutofit fontScale="47500" lnSpcReduction="20000"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sl-SI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Kandidat </a:t>
            </a:r>
            <a:r>
              <a:rPr lang="sl-SI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mora biti ocenjen </a:t>
            </a:r>
            <a:r>
              <a:rPr lang="sl-SI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iz vseh področij ocenjevanja.</a:t>
            </a:r>
            <a:endParaRPr lang="sl-SI" sz="36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sl-SI" sz="3600" dirty="0"/>
              <a:t>Kandidat uspešno opravi zaključni izpit iz izdelka oz. storitve in zagovora, </a:t>
            </a:r>
            <a:r>
              <a:rPr lang="sl-SI" sz="3600" b="1" dirty="0"/>
              <a:t>če opravi  vse zahtevane aktivnosti </a:t>
            </a:r>
            <a:r>
              <a:rPr lang="sl-SI" sz="3600" dirty="0"/>
              <a:t>in doseže pozitivno  oceno pri izpitu.</a:t>
            </a:r>
            <a:endParaRPr lang="sl-SI" dirty="0"/>
          </a:p>
          <a:p>
            <a:pPr lvl="1"/>
            <a:endParaRPr lang="sl-SI" dirty="0"/>
          </a:p>
          <a:p>
            <a:pPr lvl="1"/>
            <a:endParaRPr lang="sl-SI" dirty="0"/>
          </a:p>
          <a:p>
            <a:pPr lvl="1"/>
            <a:endParaRPr lang="sl-SI" dirty="0"/>
          </a:p>
          <a:p>
            <a:pPr lvl="1"/>
            <a:endParaRPr lang="sl-SI" dirty="0"/>
          </a:p>
          <a:p>
            <a:pPr lvl="1"/>
            <a:endParaRPr lang="sl-SI" dirty="0"/>
          </a:p>
          <a:p>
            <a:pPr lvl="1"/>
            <a:endParaRPr lang="sl-SI" dirty="0"/>
          </a:p>
          <a:p>
            <a:pPr lvl="1"/>
            <a:endParaRPr lang="sl-SI" dirty="0"/>
          </a:p>
          <a:p>
            <a:pPr lvl="1"/>
            <a:endParaRPr lang="sl-SI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4121719"/>
              </p:ext>
            </p:extLst>
          </p:nvPr>
        </p:nvGraphicFramePr>
        <p:xfrm>
          <a:off x="490263" y="548680"/>
          <a:ext cx="8186192" cy="48629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614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166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4492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sl-SI" sz="1600" dirty="0">
                          <a:effectLst/>
                        </a:rPr>
                        <a:t>Področja ocenjevanja</a:t>
                      </a:r>
                      <a:endParaRPr lang="sl-SI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067" marR="66067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sl-SI" sz="2400" b="1" dirty="0">
                          <a:effectLst/>
                        </a:rPr>
                        <a:t>Kriteriji za program Administrator</a:t>
                      </a:r>
                      <a:endParaRPr lang="sl-SI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067" marR="66067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sl-SI" sz="1400">
                          <a:effectLst/>
                        </a:rPr>
                        <a:t>Predvideno število točk</a:t>
                      </a:r>
                      <a:endParaRPr lang="sl-SI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067" marR="66067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337">
                <a:tc rowSpan="3"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sl-SI" sz="1600" dirty="0">
                          <a:effectLst/>
                        </a:rPr>
                        <a:t>Načrtovanje</a:t>
                      </a:r>
                      <a:endParaRPr lang="sl-SI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067" marR="66067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sl-SI" sz="1400" dirty="0">
                          <a:effectLst/>
                        </a:rPr>
                        <a:t>Zbiranje idej in načrtovanju</a:t>
                      </a:r>
                      <a:endParaRPr lang="sl-SI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067" marR="66067" marT="0" marB="0"/>
                </a:tc>
                <a:tc rowSpan="3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sl-SI" sz="1800" b="1" dirty="0">
                          <a:effectLst/>
                        </a:rPr>
                        <a:t>10</a:t>
                      </a:r>
                      <a:endParaRPr lang="sl-SI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067" marR="66067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0182">
                <a:tc vMerge="1"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sl-SI" sz="1400" dirty="0">
                          <a:effectLst/>
                        </a:rPr>
                        <a:t>Opredelitev ciljev, izbor, in uporaba  metod dela, virov in literature.</a:t>
                      </a:r>
                      <a:endParaRPr lang="sl-SI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067" marR="66067" marT="0" marB="0"/>
                </a:tc>
                <a:tc vMerge="1"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0182">
                <a:tc vMerge="1"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sl-SI" sz="1400" dirty="0">
                          <a:effectLst/>
                        </a:rPr>
                        <a:t>Priprava načrta izdelka, storitve (upoštevanje rokov), konzultacije</a:t>
                      </a:r>
                      <a:endParaRPr lang="sl-SI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067" marR="66067" marT="0" marB="0"/>
                </a:tc>
                <a:tc vMerge="1"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7590">
                <a:tc rowSpan="3"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sl-SI" sz="1600" dirty="0">
                          <a:effectLst/>
                        </a:rPr>
                        <a:t>Izvedba</a:t>
                      </a:r>
                      <a:endParaRPr lang="sl-SI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067" marR="66067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sl-SI" sz="1400" dirty="0">
                          <a:effectLst/>
                        </a:rPr>
                        <a:t>Priprava podatkov</a:t>
                      </a:r>
                      <a:endParaRPr lang="sl-SI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067" marR="66067" marT="0" marB="0"/>
                </a:tc>
                <a:tc rowSpan="3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sl-SI" sz="1800" b="1" dirty="0">
                          <a:effectLst/>
                        </a:rPr>
                        <a:t>60</a:t>
                      </a:r>
                      <a:endParaRPr lang="sl-SI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067" marR="66067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7590">
                <a:tc vMerge="1"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sl-SI" sz="1400" dirty="0">
                          <a:effectLst/>
                        </a:rPr>
                        <a:t>Pravilnost izpolnjenih listin</a:t>
                      </a:r>
                      <a:endParaRPr lang="sl-SI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067" marR="66067" marT="0" marB="0"/>
                </a:tc>
                <a:tc vMerge="1"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7590">
                <a:tc vMerge="1"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sl-SI" sz="1400" dirty="0">
                          <a:effectLst/>
                        </a:rPr>
                        <a:t>Knjiženje podatkov</a:t>
                      </a:r>
                      <a:endParaRPr lang="sl-SI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067" marR="66067" marT="0" marB="0"/>
                </a:tc>
                <a:tc vMerge="1"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7970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sl-SI" sz="1600" dirty="0">
                          <a:effectLst/>
                        </a:rPr>
                        <a:t>Dokumentacija</a:t>
                      </a:r>
                      <a:endParaRPr lang="sl-SI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067" marR="66067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sl-SI" sz="1400" dirty="0">
                          <a:effectLst/>
                        </a:rPr>
                        <a:t>Izdelava poročila:</a:t>
                      </a:r>
                    </a:p>
                    <a:p>
                      <a:pPr marL="342900" lvl="0" indent="-342900" algn="just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88290" algn="l"/>
                          <a:tab pos="219710" algn="l"/>
                        </a:tabLst>
                      </a:pPr>
                      <a:r>
                        <a:rPr lang="sl-SI" sz="1400" dirty="0">
                          <a:effectLst/>
                        </a:rPr>
                        <a:t>Vsebinska ustreznost</a:t>
                      </a:r>
                    </a:p>
                    <a:p>
                      <a:pPr marL="342900" lvl="0" indent="-342900" algn="just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88290" algn="l"/>
                          <a:tab pos="219710" algn="l"/>
                        </a:tabLst>
                      </a:pPr>
                      <a:r>
                        <a:rPr lang="sl-SI" sz="1400" dirty="0">
                          <a:effectLst/>
                        </a:rPr>
                        <a:t>Strukturiranost  in preglednost</a:t>
                      </a:r>
                    </a:p>
                    <a:p>
                      <a:pPr marL="342900" lvl="0" indent="-342900" algn="just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88290" algn="l"/>
                          <a:tab pos="219710" algn="l"/>
                        </a:tabLst>
                      </a:pPr>
                      <a:r>
                        <a:rPr lang="sl-SI" sz="1400" dirty="0">
                          <a:effectLst/>
                        </a:rPr>
                        <a:t>Logično povezovanje in analiziranje</a:t>
                      </a:r>
                    </a:p>
                    <a:p>
                      <a:pPr marL="342900" lvl="0" indent="-342900" algn="just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88290" algn="l"/>
                          <a:tab pos="219710" algn="l"/>
                        </a:tabLst>
                      </a:pPr>
                      <a:r>
                        <a:rPr lang="sl-SI" sz="1400" dirty="0">
                          <a:effectLst/>
                        </a:rPr>
                        <a:t>Interpretacija in vrednotenje podatkov</a:t>
                      </a:r>
                    </a:p>
                    <a:p>
                      <a:pPr marL="342900" lvl="0" indent="-342900" algn="just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88290" algn="l"/>
                          <a:tab pos="219710" algn="l"/>
                        </a:tabLst>
                      </a:pPr>
                      <a:r>
                        <a:rPr lang="sl-SI" sz="1400" dirty="0">
                          <a:effectLst/>
                        </a:rPr>
                        <a:t>Strokovna ustreznost</a:t>
                      </a:r>
                    </a:p>
                    <a:p>
                      <a:pPr marL="342900" lvl="0" indent="-342900" algn="just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88290" algn="l"/>
                          <a:tab pos="219710" algn="l"/>
                        </a:tabLst>
                      </a:pPr>
                      <a:r>
                        <a:rPr lang="sl-SI" sz="1400" dirty="0">
                          <a:effectLst/>
                        </a:rPr>
                        <a:t>Slikovna opremljenost</a:t>
                      </a:r>
                    </a:p>
                    <a:p>
                      <a:pPr marL="342900" lvl="0" indent="-342900" algn="just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88290" algn="l"/>
                          <a:tab pos="219710" algn="l"/>
                        </a:tabLst>
                      </a:pPr>
                      <a:r>
                        <a:rPr lang="sl-SI" sz="1400" dirty="0">
                          <a:effectLst/>
                        </a:rPr>
                        <a:t>Jezikovna pravilnost</a:t>
                      </a:r>
                      <a:endParaRPr lang="sl-SI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067" marR="66067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sl-SI" sz="1800" b="1" dirty="0">
                          <a:effectLst/>
                        </a:rPr>
                        <a:t>10</a:t>
                      </a:r>
                      <a:endParaRPr lang="sl-SI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067" marR="66067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7590">
                <a:tc rowSpan="2"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sl-SI" sz="1600" dirty="0">
                          <a:effectLst/>
                        </a:rPr>
                        <a:t>Zagovor</a:t>
                      </a:r>
                      <a:endParaRPr lang="sl-SI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067" marR="66067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sl-SI" sz="1400">
                          <a:effectLst/>
                        </a:rPr>
                        <a:t>Predstavitev  izdelka</a:t>
                      </a:r>
                      <a:endParaRPr lang="sl-SI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067" marR="66067" marT="0" marB="0"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sl-SI" sz="1800" b="1" dirty="0">
                          <a:effectLst/>
                        </a:rPr>
                        <a:t>20</a:t>
                      </a:r>
                      <a:endParaRPr lang="sl-SI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067" marR="66067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7590">
                <a:tc vMerge="1"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sl-SI" sz="1400" dirty="0">
                          <a:effectLst/>
                        </a:rPr>
                        <a:t>Zagovor izdelka oziroma storitve</a:t>
                      </a:r>
                      <a:endParaRPr lang="sl-SI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067" marR="66067" marT="0" marB="0"/>
                </a:tc>
                <a:tc vMerge="1"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2170">
                <a:tc gridSpan="2"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sl-SI" sz="1800" dirty="0">
                          <a:effectLst/>
                        </a:rPr>
                        <a:t>SKUPAJ</a:t>
                      </a:r>
                      <a:endParaRPr lang="sl-SI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067" marR="66067" marT="0" marB="0"/>
                </a:tc>
                <a:tc hMerge="1"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sl-SI" sz="1800" dirty="0">
                          <a:effectLst/>
                        </a:rPr>
                        <a:t>100</a:t>
                      </a:r>
                      <a:endParaRPr lang="sl-SI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067" marR="66067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43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856984" cy="742950"/>
          </a:xfrm>
        </p:spPr>
        <p:txBody>
          <a:bodyPr>
            <a:normAutofit fontScale="90000"/>
          </a:bodyPr>
          <a:lstStyle/>
          <a:p>
            <a:r>
              <a:rPr lang="sl-SI" dirty="0"/>
              <a:t>Koledar zaključnega izpita - Administrator</a:t>
            </a:r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45B148BD-1EFD-4832-A4AD-A5E701E87D30}"/>
              </a:ext>
            </a:extLst>
          </p:cNvPr>
          <p:cNvSpPr txBox="1"/>
          <p:nvPr/>
        </p:nvSpPr>
        <p:spPr>
          <a:xfrm>
            <a:off x="683568" y="1340768"/>
            <a:ext cx="7416824" cy="4783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  <a:spcBef>
                <a:spcPts val="300"/>
              </a:spcBef>
              <a:spcAft>
                <a:spcPts val="0"/>
              </a:spcAft>
            </a:pPr>
            <a:r>
              <a:rPr lang="sl-SI" sz="1800" b="1" dirty="0"/>
              <a:t>Do konec septembra mentorji razpišejo   teme</a:t>
            </a:r>
            <a:endParaRPr lang="sl-SI" sz="1600" b="1" dirty="0"/>
          </a:p>
          <a:p>
            <a:pPr>
              <a:spcBef>
                <a:spcPts val="300"/>
              </a:spcBef>
              <a:spcAft>
                <a:spcPts val="0"/>
              </a:spcAft>
            </a:pPr>
            <a:r>
              <a:rPr lang="sl-SI" sz="1800" dirty="0"/>
              <a:t>Do </a:t>
            </a:r>
            <a:r>
              <a:rPr lang="sl-SI" sz="1800" b="1" dirty="0"/>
              <a:t>10.oktobra: </a:t>
            </a:r>
            <a:r>
              <a:rPr lang="sl-SI" sz="1800" dirty="0"/>
              <a:t>Dijaki prijavijo  temo, v okviru katere bodo opravljali ZI . </a:t>
            </a:r>
          </a:p>
          <a:p>
            <a:pPr>
              <a:spcBef>
                <a:spcPts val="300"/>
              </a:spcBef>
              <a:spcAft>
                <a:spcPts val="0"/>
              </a:spcAft>
            </a:pPr>
            <a:r>
              <a:rPr lang="sl-SI" sz="1800" dirty="0"/>
              <a:t>Dijaki obvezno  opravijo  vsaj tri konzultaciji pri mentorju: </a:t>
            </a:r>
          </a:p>
          <a:p>
            <a:pPr marL="360363" lvl="1" indent="-185738">
              <a:spcBef>
                <a:spcPts val="30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r>
              <a:rPr lang="sl-SI" dirty="0"/>
              <a:t>1. konzultacija: do konca oktobra,</a:t>
            </a:r>
          </a:p>
          <a:p>
            <a:pPr marL="360363" lvl="1" indent="-185738">
              <a:spcBef>
                <a:spcPts val="30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r>
              <a:rPr lang="sl-SI" dirty="0"/>
              <a:t>2. konzultacija: do  konca decembra, </a:t>
            </a:r>
          </a:p>
          <a:p>
            <a:pPr marL="360363" lvl="1" indent="-185738">
              <a:spcBef>
                <a:spcPts val="30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r>
              <a:rPr lang="sl-SI" dirty="0"/>
              <a:t>3. konzultacija: do konca marca. </a:t>
            </a:r>
          </a:p>
          <a:p>
            <a:pPr>
              <a:spcBef>
                <a:spcPts val="300"/>
              </a:spcBef>
              <a:spcAft>
                <a:spcPts val="0"/>
              </a:spcAft>
            </a:pPr>
            <a:endParaRPr lang="sl-SI" sz="900" dirty="0"/>
          </a:p>
          <a:p>
            <a:pPr>
              <a:spcBef>
                <a:spcPts val="300"/>
              </a:spcBef>
              <a:spcAft>
                <a:spcPts val="0"/>
              </a:spcAft>
            </a:pPr>
            <a:r>
              <a:rPr lang="sl-SI" sz="1800" b="1" dirty="0"/>
              <a:t>Do 15. 5.: </a:t>
            </a:r>
            <a:r>
              <a:rPr lang="sl-SI" sz="1800" dirty="0"/>
              <a:t>dijaki  oddajo  poročilo mentorju za spomladanski izpitni rok,</a:t>
            </a:r>
          </a:p>
          <a:p>
            <a:pPr>
              <a:spcBef>
                <a:spcPts val="300"/>
              </a:spcBef>
              <a:spcAft>
                <a:spcPts val="0"/>
              </a:spcAft>
            </a:pPr>
            <a:r>
              <a:rPr lang="sl-SI" sz="1800" dirty="0"/>
              <a:t> do </a:t>
            </a:r>
            <a:r>
              <a:rPr lang="sl-SI" sz="1800" b="1" dirty="0"/>
              <a:t>16. 8. </a:t>
            </a:r>
            <a:r>
              <a:rPr lang="sl-SI" sz="1800" dirty="0"/>
              <a:t>dijaki  oddajo  poročilo mentorju za jesenski izpitni rok. </a:t>
            </a:r>
          </a:p>
          <a:p>
            <a:pPr>
              <a:spcBef>
                <a:spcPts val="300"/>
              </a:spcBef>
              <a:spcAft>
                <a:spcPts val="0"/>
              </a:spcAft>
            </a:pPr>
            <a:endParaRPr lang="sl-SI" sz="1800" dirty="0"/>
          </a:p>
          <a:p>
            <a:pPr>
              <a:spcBef>
                <a:spcPts val="300"/>
              </a:spcBef>
              <a:spcAft>
                <a:spcPts val="0"/>
              </a:spcAft>
            </a:pPr>
            <a:r>
              <a:rPr lang="sl-SI" sz="2400" b="1" dirty="0"/>
              <a:t>Izpitni roki</a:t>
            </a:r>
          </a:p>
          <a:p>
            <a:pPr>
              <a:spcBef>
                <a:spcPts val="300"/>
              </a:spcBef>
              <a:spcAft>
                <a:spcPts val="0"/>
              </a:spcAft>
            </a:pPr>
            <a:r>
              <a:rPr lang="sl-SI" sz="1800" dirty="0"/>
              <a:t>Na izpit se dijaki prijavijo  </a:t>
            </a:r>
            <a:r>
              <a:rPr lang="sl-SI" sz="1800" b="1" dirty="0"/>
              <a:t>najkasneje 5 dni pred </a:t>
            </a:r>
            <a:r>
              <a:rPr lang="sl-SI" sz="1800" dirty="0"/>
              <a:t>začetkom izpitnega roka.</a:t>
            </a:r>
          </a:p>
          <a:p>
            <a:pPr marL="360363" indent="-185738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/>
              <a:t>zimski izpitni rok: februarja</a:t>
            </a:r>
          </a:p>
          <a:p>
            <a:pPr marL="360363" indent="-185738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sz="1800" dirty="0"/>
              <a:t>spomladanski izpitni rok: začetek junija</a:t>
            </a:r>
          </a:p>
          <a:p>
            <a:pPr marL="360363" indent="-185738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pl-PL" dirty="0"/>
              <a:t>j</a:t>
            </a:r>
            <a:r>
              <a:rPr lang="pl-PL" sz="1800" dirty="0"/>
              <a:t>esenski izpitni rok: konec </a:t>
            </a:r>
            <a:r>
              <a:rPr lang="pl-PL" dirty="0"/>
              <a:t>avgusta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1986893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76C5D0FA-1B34-8BAE-19C7-1787EE7E0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188640"/>
            <a:ext cx="7543800" cy="756633"/>
          </a:xfrm>
        </p:spPr>
        <p:txBody>
          <a:bodyPr/>
          <a:lstStyle/>
          <a:p>
            <a:r>
              <a:rPr lang="sl-SI" dirty="0"/>
              <a:t>Okviren nabor tem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25AFCB44-C259-B865-5A97-945A9C0707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7173398"/>
              </p:ext>
            </p:extLst>
          </p:nvPr>
        </p:nvGraphicFramePr>
        <p:xfrm>
          <a:off x="323528" y="1124744"/>
          <a:ext cx="4201326" cy="49685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01326">
                  <a:extLst>
                    <a:ext uri="{9D8B030D-6E8A-4147-A177-3AD203B41FA5}">
                      <a16:colId xmlns:a16="http://schemas.microsoft.com/office/drawing/2014/main" val="2916888067"/>
                    </a:ext>
                  </a:extLst>
                </a:gridCol>
              </a:tblGrid>
              <a:tr h="354390">
                <a:tc>
                  <a:txBody>
                    <a:bodyPr/>
                    <a:lstStyle/>
                    <a:p>
                      <a:pPr algn="l" fontAlgn="b"/>
                      <a:r>
                        <a:rPr lang="sl-SI" sz="1100" u="none" strike="noStrike" dirty="0">
                          <a:effectLst/>
                        </a:rPr>
                        <a:t>Digitalizacija upravnih postopkov: Raziskava o prednostih in izzivih digitalizacije v javni upravi.</a:t>
                      </a:r>
                      <a:endParaRPr lang="sl-S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86" marR="3386" marT="3386" marB="0" anchor="b"/>
                </a:tc>
                <a:extLst>
                  <a:ext uri="{0D108BD9-81ED-4DB2-BD59-A6C34878D82A}">
                    <a16:rowId xmlns:a16="http://schemas.microsoft.com/office/drawing/2014/main" val="1915825379"/>
                  </a:ext>
                </a:extLst>
              </a:tr>
              <a:tr h="354390">
                <a:tc>
                  <a:txBody>
                    <a:bodyPr/>
                    <a:lstStyle/>
                    <a:p>
                      <a:pPr algn="l" fontAlgn="b"/>
                      <a:r>
                        <a:rPr lang="sl-SI" sz="1100" u="none" strike="noStrike">
                          <a:effectLst/>
                        </a:rPr>
                        <a:t>Vloga in pomen e-uprave: Kako e-uprava izboljšuje učinkovitost in dostopnost javnih storitev.</a:t>
                      </a:r>
                      <a:endParaRPr lang="sl-S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86" marR="3386" marT="3386" marB="0" anchor="b"/>
                </a:tc>
                <a:extLst>
                  <a:ext uri="{0D108BD9-81ED-4DB2-BD59-A6C34878D82A}">
                    <a16:rowId xmlns:a16="http://schemas.microsoft.com/office/drawing/2014/main" val="4187015964"/>
                  </a:ext>
                </a:extLst>
              </a:tr>
              <a:tr h="354390">
                <a:tc>
                  <a:txBody>
                    <a:bodyPr/>
                    <a:lstStyle/>
                    <a:p>
                      <a:pPr algn="l" fontAlgn="b"/>
                      <a:r>
                        <a:rPr lang="sl-SI" sz="1100" u="none" strike="noStrike">
                          <a:effectLst/>
                        </a:rPr>
                        <a:t>Upravljanje z dokumenti: Najboljše prakse za učinkovito upravljanje z dokumenti v javni upravi.</a:t>
                      </a:r>
                      <a:endParaRPr lang="sl-S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86" marR="3386" marT="3386" marB="0" anchor="b"/>
                </a:tc>
                <a:extLst>
                  <a:ext uri="{0D108BD9-81ED-4DB2-BD59-A6C34878D82A}">
                    <a16:rowId xmlns:a16="http://schemas.microsoft.com/office/drawing/2014/main" val="1230990201"/>
                  </a:ext>
                </a:extLst>
              </a:tr>
              <a:tr h="354390">
                <a:tc>
                  <a:txBody>
                    <a:bodyPr/>
                    <a:lstStyle/>
                    <a:p>
                      <a:pPr algn="l" fontAlgn="b"/>
                      <a:r>
                        <a:rPr lang="sl-SI" sz="1100" u="none" strike="noStrike" dirty="0">
                          <a:effectLst/>
                        </a:rPr>
                        <a:t>Pravni vidiki varstva osebnih podatkov: Usklajevanje z GDPR v javni upravi.</a:t>
                      </a:r>
                      <a:endParaRPr lang="sl-S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86" marR="3386" marT="3386" marB="0" anchor="b"/>
                </a:tc>
                <a:extLst>
                  <a:ext uri="{0D108BD9-81ED-4DB2-BD59-A6C34878D82A}">
                    <a16:rowId xmlns:a16="http://schemas.microsoft.com/office/drawing/2014/main" val="4086264393"/>
                  </a:ext>
                </a:extLst>
              </a:tr>
              <a:tr h="354390">
                <a:tc>
                  <a:txBody>
                    <a:bodyPr/>
                    <a:lstStyle/>
                    <a:p>
                      <a:pPr algn="l" fontAlgn="b"/>
                      <a:r>
                        <a:rPr lang="sl-SI" sz="1100" u="none" strike="noStrike" dirty="0">
                          <a:effectLst/>
                        </a:rPr>
                        <a:t>Komunikacija v javni upravi: Pomen učinkovite komunikacije med občinskimi uradniki in občani.</a:t>
                      </a:r>
                      <a:endParaRPr lang="sl-S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86" marR="3386" marT="3386" marB="0" anchor="b"/>
                </a:tc>
                <a:extLst>
                  <a:ext uri="{0D108BD9-81ED-4DB2-BD59-A6C34878D82A}">
                    <a16:rowId xmlns:a16="http://schemas.microsoft.com/office/drawing/2014/main" val="1628310906"/>
                  </a:ext>
                </a:extLst>
              </a:tr>
              <a:tr h="354390">
                <a:tc>
                  <a:txBody>
                    <a:bodyPr/>
                    <a:lstStyle/>
                    <a:p>
                      <a:pPr algn="l" fontAlgn="b"/>
                      <a:r>
                        <a:rPr lang="sl-SI" sz="1100" u="none" strike="noStrike">
                          <a:effectLst/>
                        </a:rPr>
                        <a:t>Upravljanje človeških virov: Strategije za motivacijo in razvoj zaposlenih v javni upravi.</a:t>
                      </a:r>
                      <a:endParaRPr lang="sl-S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86" marR="3386" marT="3386" marB="0" anchor="b"/>
                </a:tc>
                <a:extLst>
                  <a:ext uri="{0D108BD9-81ED-4DB2-BD59-A6C34878D82A}">
                    <a16:rowId xmlns:a16="http://schemas.microsoft.com/office/drawing/2014/main" val="2794834817"/>
                  </a:ext>
                </a:extLst>
              </a:tr>
              <a:tr h="354390">
                <a:tc>
                  <a:txBody>
                    <a:bodyPr/>
                    <a:lstStyle/>
                    <a:p>
                      <a:pPr algn="l" fontAlgn="b"/>
                      <a:r>
                        <a:rPr lang="sl-SI" sz="1100" u="none" strike="noStrike">
                          <a:effectLst/>
                        </a:rPr>
                        <a:t>Finančno upravljanje v občinah: Proračunski procesi in nadzor nad porabo sredstev.</a:t>
                      </a:r>
                      <a:endParaRPr lang="sl-S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86" marR="3386" marT="3386" marB="0" anchor="b"/>
                </a:tc>
                <a:extLst>
                  <a:ext uri="{0D108BD9-81ED-4DB2-BD59-A6C34878D82A}">
                    <a16:rowId xmlns:a16="http://schemas.microsoft.com/office/drawing/2014/main" val="3684378471"/>
                  </a:ext>
                </a:extLst>
              </a:tr>
              <a:tr h="354390">
                <a:tc>
                  <a:txBody>
                    <a:bodyPr/>
                    <a:lstStyle/>
                    <a:p>
                      <a:pPr algn="l" fontAlgn="b"/>
                      <a:r>
                        <a:rPr lang="sl-SI" sz="1100" u="none" strike="noStrike">
                          <a:effectLst/>
                        </a:rPr>
                        <a:t>Trajnostni razvoj in javna uprava: Vloga občin pri spodbujanju trajnostnega razvoja.</a:t>
                      </a:r>
                      <a:endParaRPr lang="sl-S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86" marR="3386" marT="3386" marB="0" anchor="b"/>
                </a:tc>
                <a:extLst>
                  <a:ext uri="{0D108BD9-81ED-4DB2-BD59-A6C34878D82A}">
                    <a16:rowId xmlns:a16="http://schemas.microsoft.com/office/drawing/2014/main" val="1457082842"/>
                  </a:ext>
                </a:extLst>
              </a:tr>
              <a:tr h="354390">
                <a:tc>
                  <a:txBody>
                    <a:bodyPr/>
                    <a:lstStyle/>
                    <a:p>
                      <a:pPr algn="l" fontAlgn="b"/>
                      <a:r>
                        <a:rPr lang="sl-SI" sz="1100" u="none" strike="noStrike">
                          <a:effectLst/>
                        </a:rPr>
                        <a:t>Kakovost storitev v javni upravi: Metode za merjenje in izboljšanje kakovosti storitev.</a:t>
                      </a:r>
                      <a:endParaRPr lang="sl-S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86" marR="3386" marT="3386" marB="0" anchor="b"/>
                </a:tc>
                <a:extLst>
                  <a:ext uri="{0D108BD9-81ED-4DB2-BD59-A6C34878D82A}">
                    <a16:rowId xmlns:a16="http://schemas.microsoft.com/office/drawing/2014/main" val="2502481800"/>
                  </a:ext>
                </a:extLst>
              </a:tr>
              <a:tr h="354390">
                <a:tc>
                  <a:txBody>
                    <a:bodyPr/>
                    <a:lstStyle/>
                    <a:p>
                      <a:pPr algn="l" fontAlgn="b"/>
                      <a:r>
                        <a:rPr lang="sl-SI" sz="1100" u="none" strike="noStrike" dirty="0">
                          <a:effectLst/>
                        </a:rPr>
                        <a:t>Inovacije v javni upravi: Primeri dobrih praks in inovativnih rešitev v občinskih upravah.</a:t>
                      </a:r>
                      <a:endParaRPr lang="sl-S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86" marR="3386" marT="3386" marB="0" anchor="b"/>
                </a:tc>
                <a:extLst>
                  <a:ext uri="{0D108BD9-81ED-4DB2-BD59-A6C34878D82A}">
                    <a16:rowId xmlns:a16="http://schemas.microsoft.com/office/drawing/2014/main" val="593162239"/>
                  </a:ext>
                </a:extLst>
              </a:tr>
              <a:tr h="178967">
                <a:tc>
                  <a:txBody>
                    <a:bodyPr/>
                    <a:lstStyle/>
                    <a:p>
                      <a:pPr algn="l" fontAlgn="b"/>
                      <a:r>
                        <a:rPr lang="sl-SI" sz="1100" u="none" strike="noStrike">
                          <a:effectLst/>
                        </a:rPr>
                        <a:t>Postopek zaposlitve novega delavca </a:t>
                      </a:r>
                      <a:endParaRPr lang="sl-S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86" marR="3386" marT="3386" marB="0" anchor="b"/>
                </a:tc>
                <a:extLst>
                  <a:ext uri="{0D108BD9-81ED-4DB2-BD59-A6C34878D82A}">
                    <a16:rowId xmlns:a16="http://schemas.microsoft.com/office/drawing/2014/main" val="1589290972"/>
                  </a:ext>
                </a:extLst>
              </a:tr>
              <a:tr h="178967">
                <a:tc>
                  <a:txBody>
                    <a:bodyPr/>
                    <a:lstStyle/>
                    <a:p>
                      <a:pPr algn="l" fontAlgn="b"/>
                      <a:r>
                        <a:rPr lang="sl-SI" sz="1100" u="none" strike="noStrike">
                          <a:effectLst/>
                        </a:rPr>
                        <a:t>Nabavni postopek </a:t>
                      </a:r>
                      <a:endParaRPr lang="sl-S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86" marR="3386" marT="3386" marB="0" anchor="b"/>
                </a:tc>
                <a:extLst>
                  <a:ext uri="{0D108BD9-81ED-4DB2-BD59-A6C34878D82A}">
                    <a16:rowId xmlns:a16="http://schemas.microsoft.com/office/drawing/2014/main" val="2550976105"/>
                  </a:ext>
                </a:extLst>
              </a:tr>
              <a:tr h="178967">
                <a:tc>
                  <a:txBody>
                    <a:bodyPr/>
                    <a:lstStyle/>
                    <a:p>
                      <a:pPr algn="l" fontAlgn="b"/>
                      <a:r>
                        <a:rPr lang="sl-SI" sz="1100" u="none" strike="noStrike">
                          <a:effectLst/>
                        </a:rPr>
                        <a:t>Postopek izpeljave sestanka </a:t>
                      </a:r>
                      <a:endParaRPr lang="sl-S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86" marR="3386" marT="3386" marB="0" anchor="b"/>
                </a:tc>
                <a:extLst>
                  <a:ext uri="{0D108BD9-81ED-4DB2-BD59-A6C34878D82A}">
                    <a16:rowId xmlns:a16="http://schemas.microsoft.com/office/drawing/2014/main" val="991825388"/>
                  </a:ext>
                </a:extLst>
              </a:tr>
              <a:tr h="178967">
                <a:tc>
                  <a:txBody>
                    <a:bodyPr/>
                    <a:lstStyle/>
                    <a:p>
                      <a:pPr algn="l" fontAlgn="b"/>
                      <a:r>
                        <a:rPr lang="sl-SI" sz="1100" u="none" strike="noStrike">
                          <a:effectLst/>
                        </a:rPr>
                        <a:t>Postopek izdaje odločbe na upravni enoti in pravice strank pri tem </a:t>
                      </a:r>
                      <a:endParaRPr lang="sl-S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86" marR="3386" marT="3386" marB="0" anchor="b"/>
                </a:tc>
                <a:extLst>
                  <a:ext uri="{0D108BD9-81ED-4DB2-BD59-A6C34878D82A}">
                    <a16:rowId xmlns:a16="http://schemas.microsoft.com/office/drawing/2014/main" val="4065612766"/>
                  </a:ext>
                </a:extLst>
              </a:tr>
              <a:tr h="354390">
                <a:tc>
                  <a:txBody>
                    <a:bodyPr/>
                    <a:lstStyle/>
                    <a:p>
                      <a:pPr algn="l" fontAlgn="b"/>
                      <a:r>
                        <a:rPr lang="sl-SI" sz="1100" u="none" strike="noStrike" dirty="0">
                          <a:effectLst/>
                        </a:rPr>
                        <a:t>Upravni postopki ob spremembi bivališča, postopek prijave stalnega ali začasnega bivališča </a:t>
                      </a:r>
                      <a:endParaRPr lang="sl-S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86" marR="3386" marT="3386" marB="0" anchor="b"/>
                </a:tc>
                <a:extLst>
                  <a:ext uri="{0D108BD9-81ED-4DB2-BD59-A6C34878D82A}">
                    <a16:rowId xmlns:a16="http://schemas.microsoft.com/office/drawing/2014/main" val="4062649631"/>
                  </a:ext>
                </a:extLst>
              </a:tr>
              <a:tr h="354390">
                <a:tc>
                  <a:txBody>
                    <a:bodyPr/>
                    <a:lstStyle/>
                    <a:p>
                      <a:pPr algn="l" fontAlgn="b"/>
                      <a:r>
                        <a:rPr lang="sl-SI" sz="1100" u="none" strike="noStrike" dirty="0">
                          <a:effectLst/>
                        </a:rPr>
                        <a:t>Upravni postopek za pridobitev slovenskega državljanstva (državljanstvo, dokumenti, stroški postopka, predstavitev postopka) </a:t>
                      </a:r>
                      <a:endParaRPr lang="sl-S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86" marR="3386" marT="3386" marB="0" anchor="b"/>
                </a:tc>
                <a:extLst>
                  <a:ext uri="{0D108BD9-81ED-4DB2-BD59-A6C34878D82A}">
                    <a16:rowId xmlns:a16="http://schemas.microsoft.com/office/drawing/2014/main" val="3599301088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2EC12E00-640A-AE87-531D-6BC1B95014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8628238"/>
              </p:ext>
            </p:extLst>
          </p:nvPr>
        </p:nvGraphicFramePr>
        <p:xfrm>
          <a:off x="4619147" y="1121284"/>
          <a:ext cx="4295619" cy="49685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95619">
                  <a:extLst>
                    <a:ext uri="{9D8B030D-6E8A-4147-A177-3AD203B41FA5}">
                      <a16:colId xmlns:a16="http://schemas.microsoft.com/office/drawing/2014/main" val="80866269"/>
                    </a:ext>
                  </a:extLst>
                </a:gridCol>
              </a:tblGrid>
              <a:tr h="352456">
                <a:tc>
                  <a:txBody>
                    <a:bodyPr/>
                    <a:lstStyle/>
                    <a:p>
                      <a:pPr algn="l" fontAlgn="b"/>
                      <a:r>
                        <a:rPr lang="sl-SI" sz="1100" u="none" strike="noStrike" dirty="0">
                          <a:effectLst/>
                        </a:rPr>
                        <a:t>Upravni postopki ob spremembi bivališča, postopek prijave stalnega ali začasnega bivališča </a:t>
                      </a:r>
                      <a:endParaRPr lang="sl-S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86" marR="3386" marT="3386" marB="0" anchor="b"/>
                </a:tc>
                <a:extLst>
                  <a:ext uri="{0D108BD9-81ED-4DB2-BD59-A6C34878D82A}">
                    <a16:rowId xmlns:a16="http://schemas.microsoft.com/office/drawing/2014/main" val="2172061640"/>
                  </a:ext>
                </a:extLst>
              </a:tr>
              <a:tr h="177990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u="none" strike="noStrike">
                          <a:effectLst/>
                        </a:rPr>
                        <a:t>Postopek izdaje osebne izkaznice  in potnega lista 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86" marR="3386" marT="3386" marB="0" anchor="b"/>
                </a:tc>
                <a:extLst>
                  <a:ext uri="{0D108BD9-81ED-4DB2-BD59-A6C34878D82A}">
                    <a16:rowId xmlns:a16="http://schemas.microsoft.com/office/drawing/2014/main" val="2180607139"/>
                  </a:ext>
                </a:extLst>
              </a:tr>
              <a:tr h="352456">
                <a:tc>
                  <a:txBody>
                    <a:bodyPr/>
                    <a:lstStyle/>
                    <a:p>
                      <a:pPr algn="l" fontAlgn="b"/>
                      <a:r>
                        <a:rPr lang="sl-SI" sz="1100" u="none" strike="noStrike" dirty="0">
                          <a:effectLst/>
                        </a:rPr>
                        <a:t>Vloga in pomen e-uprave: Kako e-uprava izboljšuje učinkovitost in dostopnost javnih storitev. </a:t>
                      </a:r>
                      <a:endParaRPr lang="sl-S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86" marR="3386" marT="3386" marB="0" anchor="b"/>
                </a:tc>
                <a:extLst>
                  <a:ext uri="{0D108BD9-81ED-4DB2-BD59-A6C34878D82A}">
                    <a16:rowId xmlns:a16="http://schemas.microsoft.com/office/drawing/2014/main" val="3647642013"/>
                  </a:ext>
                </a:extLst>
              </a:tr>
              <a:tr h="352456">
                <a:tc>
                  <a:txBody>
                    <a:bodyPr/>
                    <a:lstStyle/>
                    <a:p>
                      <a:pPr algn="l" fontAlgn="b"/>
                      <a:r>
                        <a:rPr lang="sl-SI" sz="1100" u="none" strike="noStrike" dirty="0">
                          <a:effectLst/>
                        </a:rPr>
                        <a:t>Opravljanje administrativnih del od razpisa do sklenitve delovnega razmerja </a:t>
                      </a:r>
                      <a:endParaRPr lang="sl-S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86" marR="3386" marT="3386" marB="0" anchor="b"/>
                </a:tc>
                <a:extLst>
                  <a:ext uri="{0D108BD9-81ED-4DB2-BD59-A6C34878D82A}">
                    <a16:rowId xmlns:a16="http://schemas.microsoft.com/office/drawing/2014/main" val="3312612544"/>
                  </a:ext>
                </a:extLst>
              </a:tr>
              <a:tr h="352456">
                <a:tc>
                  <a:txBody>
                    <a:bodyPr/>
                    <a:lstStyle/>
                    <a:p>
                      <a:pPr algn="l" fontAlgn="b"/>
                      <a:r>
                        <a:rPr lang="sl-SI" sz="1100" u="none" strike="noStrike" dirty="0">
                          <a:effectLst/>
                        </a:rPr>
                        <a:t>Reševanje problemov s področja sklepnega, razdelilnega in procentnega računa </a:t>
                      </a:r>
                      <a:endParaRPr lang="sl-S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86" marR="3386" marT="3386" marB="0" anchor="b"/>
                </a:tc>
                <a:extLst>
                  <a:ext uri="{0D108BD9-81ED-4DB2-BD59-A6C34878D82A}">
                    <a16:rowId xmlns:a16="http://schemas.microsoft.com/office/drawing/2014/main" val="3527754371"/>
                  </a:ext>
                </a:extLst>
              </a:tr>
              <a:tr h="352456">
                <a:tc>
                  <a:txBody>
                    <a:bodyPr/>
                    <a:lstStyle/>
                    <a:p>
                      <a:pPr algn="l" fontAlgn="b"/>
                      <a:r>
                        <a:rPr lang="sl-SI" sz="1100" u="none" strike="noStrike" dirty="0">
                          <a:effectLst/>
                        </a:rPr>
                        <a:t>Postopek vpisa otroka ob rojstvu v matično knjigo rojstev ter postopek  vpisa človeka ob smrti v knjigo umrlih </a:t>
                      </a:r>
                      <a:endParaRPr lang="sl-S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86" marR="3386" marT="3386" marB="0" anchor="b"/>
                </a:tc>
                <a:extLst>
                  <a:ext uri="{0D108BD9-81ED-4DB2-BD59-A6C34878D82A}">
                    <a16:rowId xmlns:a16="http://schemas.microsoft.com/office/drawing/2014/main" val="2117748147"/>
                  </a:ext>
                </a:extLst>
              </a:tr>
              <a:tr h="177990">
                <a:tc>
                  <a:txBody>
                    <a:bodyPr/>
                    <a:lstStyle/>
                    <a:p>
                      <a:pPr algn="l" fontAlgn="b"/>
                      <a:r>
                        <a:rPr lang="sl-SI" sz="1100" u="none" strike="noStrike">
                          <a:effectLst/>
                        </a:rPr>
                        <a:t>Vodenje dokumentacije v podjetju </a:t>
                      </a:r>
                      <a:endParaRPr lang="sl-S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86" marR="3386" marT="3386" marB="0" anchor="b"/>
                </a:tc>
                <a:extLst>
                  <a:ext uri="{0D108BD9-81ED-4DB2-BD59-A6C34878D82A}">
                    <a16:rowId xmlns:a16="http://schemas.microsoft.com/office/drawing/2014/main" val="4217380036"/>
                  </a:ext>
                </a:extLst>
              </a:tr>
              <a:tr h="177990">
                <a:tc>
                  <a:txBody>
                    <a:bodyPr/>
                    <a:lstStyle/>
                    <a:p>
                      <a:pPr algn="l" fontAlgn="b"/>
                      <a:r>
                        <a:rPr lang="sl-SI" sz="1100" u="none" strike="noStrike" dirty="0">
                          <a:effectLst/>
                        </a:rPr>
                        <a:t>Evidentiranje potnega naloga </a:t>
                      </a:r>
                      <a:endParaRPr lang="sl-S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86" marR="3386" marT="3386" marB="0" anchor="b"/>
                </a:tc>
                <a:extLst>
                  <a:ext uri="{0D108BD9-81ED-4DB2-BD59-A6C34878D82A}">
                    <a16:rowId xmlns:a16="http://schemas.microsoft.com/office/drawing/2014/main" val="2002664599"/>
                  </a:ext>
                </a:extLst>
              </a:tr>
              <a:tr h="177990">
                <a:tc>
                  <a:txBody>
                    <a:bodyPr/>
                    <a:lstStyle/>
                    <a:p>
                      <a:pPr algn="l" fontAlgn="b"/>
                      <a:r>
                        <a:rPr lang="sl-SI" sz="1100" u="none" strike="noStrike">
                          <a:effectLst/>
                        </a:rPr>
                        <a:t>Knjigovodske listine v podjetju </a:t>
                      </a:r>
                      <a:endParaRPr lang="sl-S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86" marR="3386" marT="3386" marB="0" anchor="b"/>
                </a:tc>
                <a:extLst>
                  <a:ext uri="{0D108BD9-81ED-4DB2-BD59-A6C34878D82A}">
                    <a16:rowId xmlns:a16="http://schemas.microsoft.com/office/drawing/2014/main" val="2163806028"/>
                  </a:ext>
                </a:extLst>
              </a:tr>
              <a:tr h="198060">
                <a:tc>
                  <a:txBody>
                    <a:bodyPr/>
                    <a:lstStyle/>
                    <a:p>
                      <a:pPr algn="l" fontAlgn="b"/>
                      <a:r>
                        <a:rPr lang="sl-SI" sz="1100" u="none" strike="noStrike">
                          <a:effectLst/>
                        </a:rPr>
                        <a:t>Predstavitev dela v tajništvu </a:t>
                      </a:r>
                      <a:endParaRPr lang="sl-S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86" marR="3386" marT="3386" marB="0" anchor="b"/>
                </a:tc>
                <a:extLst>
                  <a:ext uri="{0D108BD9-81ED-4DB2-BD59-A6C34878D82A}">
                    <a16:rowId xmlns:a16="http://schemas.microsoft.com/office/drawing/2014/main" val="3158623873"/>
                  </a:ext>
                </a:extLst>
              </a:tr>
              <a:tr h="352456">
                <a:tc>
                  <a:txBody>
                    <a:bodyPr/>
                    <a:lstStyle/>
                    <a:p>
                      <a:pPr algn="l" fontAlgn="b"/>
                      <a:r>
                        <a:rPr lang="sl-SI" sz="1100" u="none" strike="noStrike" dirty="0">
                          <a:effectLst/>
                        </a:rPr>
                        <a:t>Izdelava dokumentacije za prodajni posel (predstavitev in vodenje dokumentacije) </a:t>
                      </a:r>
                      <a:endParaRPr lang="sl-S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86" marR="3386" marT="3386" marB="0" anchor="b"/>
                </a:tc>
                <a:extLst>
                  <a:ext uri="{0D108BD9-81ED-4DB2-BD59-A6C34878D82A}">
                    <a16:rowId xmlns:a16="http://schemas.microsoft.com/office/drawing/2014/main" val="3743982171"/>
                  </a:ext>
                </a:extLst>
              </a:tr>
              <a:tr h="177990">
                <a:tc>
                  <a:txBody>
                    <a:bodyPr/>
                    <a:lstStyle/>
                    <a:p>
                      <a:pPr algn="l" fontAlgn="b"/>
                      <a:r>
                        <a:rPr lang="sl-SI" sz="1100" u="none" strike="noStrike">
                          <a:effectLst/>
                        </a:rPr>
                        <a:t>Digitalizacija kadrovskih procesov </a:t>
                      </a:r>
                      <a:endParaRPr lang="sl-S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86" marR="3386" marT="3386" marB="0" anchor="b"/>
                </a:tc>
                <a:extLst>
                  <a:ext uri="{0D108BD9-81ED-4DB2-BD59-A6C34878D82A}">
                    <a16:rowId xmlns:a16="http://schemas.microsoft.com/office/drawing/2014/main" val="2098861035"/>
                  </a:ext>
                </a:extLst>
              </a:tr>
              <a:tr h="352456">
                <a:tc>
                  <a:txBody>
                    <a:bodyPr/>
                    <a:lstStyle/>
                    <a:p>
                      <a:pPr algn="l" fontAlgn="b"/>
                      <a:r>
                        <a:rPr lang="sl-SI" sz="1100" u="none" strike="noStrike" dirty="0">
                          <a:effectLst/>
                        </a:rPr>
                        <a:t>Upravni postopek za spremembo osebnega imena (dokumenti, predstavitev postopka) </a:t>
                      </a:r>
                      <a:endParaRPr lang="sl-S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86" marR="3386" marT="3386" marB="0" anchor="b"/>
                </a:tc>
                <a:extLst>
                  <a:ext uri="{0D108BD9-81ED-4DB2-BD59-A6C34878D82A}">
                    <a16:rowId xmlns:a16="http://schemas.microsoft.com/office/drawing/2014/main" val="943127445"/>
                  </a:ext>
                </a:extLst>
              </a:tr>
              <a:tr h="177990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u="none" strike="noStrike" dirty="0">
                          <a:effectLst/>
                        </a:rPr>
                        <a:t>Dokazna sredstva v upravnem postopku 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86" marR="3386" marT="3386" marB="0" anchor="b"/>
                </a:tc>
                <a:extLst>
                  <a:ext uri="{0D108BD9-81ED-4DB2-BD59-A6C34878D82A}">
                    <a16:rowId xmlns:a16="http://schemas.microsoft.com/office/drawing/2014/main" val="4118357031"/>
                  </a:ext>
                </a:extLst>
              </a:tr>
              <a:tr h="352456">
                <a:tc>
                  <a:txBody>
                    <a:bodyPr/>
                    <a:lstStyle/>
                    <a:p>
                      <a:pPr algn="l" fontAlgn="b"/>
                      <a:r>
                        <a:rPr lang="sl-SI" sz="1100" u="none" strike="noStrike" dirty="0">
                          <a:effectLst/>
                        </a:rPr>
                        <a:t>Oblikovanje dokumentov (vloga, poziv za dopolnitev vloge, izdaja odločbe, pritožba) </a:t>
                      </a:r>
                      <a:endParaRPr lang="sl-S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86" marR="3386" marT="3386" marB="0" anchor="b"/>
                </a:tc>
                <a:extLst>
                  <a:ext uri="{0D108BD9-81ED-4DB2-BD59-A6C34878D82A}">
                    <a16:rowId xmlns:a16="http://schemas.microsoft.com/office/drawing/2014/main" val="2725935529"/>
                  </a:ext>
                </a:extLst>
              </a:tr>
              <a:tr h="352456">
                <a:tc>
                  <a:txBody>
                    <a:bodyPr/>
                    <a:lstStyle/>
                    <a:p>
                      <a:pPr algn="l" fontAlgn="b"/>
                      <a:r>
                        <a:rPr lang="sl-SI" sz="1100" u="none" strike="noStrike" dirty="0">
                          <a:effectLst/>
                        </a:rPr>
                        <a:t>Komuniciranje med organom in stranko v upravnem postopku (pojem, predpisi, vloge – pojem, vrste vlog, izročitev vloge,...) </a:t>
                      </a:r>
                      <a:endParaRPr lang="sl-S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86" marR="3386" marT="3386" marB="0" anchor="b"/>
                </a:tc>
                <a:extLst>
                  <a:ext uri="{0D108BD9-81ED-4DB2-BD59-A6C34878D82A}">
                    <a16:rowId xmlns:a16="http://schemas.microsoft.com/office/drawing/2014/main" val="547271674"/>
                  </a:ext>
                </a:extLst>
              </a:tr>
              <a:tr h="352456">
                <a:tc>
                  <a:txBody>
                    <a:bodyPr/>
                    <a:lstStyle/>
                    <a:p>
                      <a:pPr algn="l" fontAlgn="b"/>
                      <a:r>
                        <a:rPr lang="sl-SI" sz="1100" u="none" strike="noStrike" dirty="0">
                          <a:effectLst/>
                        </a:rPr>
                        <a:t>Upravni postopek za pridobitev slovenskega državljanstva (državljanstvo, dokumenti, stroški postopka, predstavitev postopka) </a:t>
                      </a:r>
                      <a:endParaRPr lang="sl-S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86" marR="3386" marT="3386" marB="0" anchor="b"/>
                </a:tc>
                <a:extLst>
                  <a:ext uri="{0D108BD9-81ED-4DB2-BD59-A6C34878D82A}">
                    <a16:rowId xmlns:a16="http://schemas.microsoft.com/office/drawing/2014/main" val="3360236247"/>
                  </a:ext>
                </a:extLst>
              </a:tr>
              <a:tr h="177990">
                <a:tc>
                  <a:txBody>
                    <a:bodyPr/>
                    <a:lstStyle/>
                    <a:p>
                      <a:pPr algn="l" fontAlgn="b"/>
                      <a:r>
                        <a:rPr lang="sl-SI" sz="1100" u="none" strike="noStrike" dirty="0">
                          <a:effectLst/>
                        </a:rPr>
                        <a:t>Postopek arhiviranje dokumentov </a:t>
                      </a:r>
                      <a:endParaRPr lang="sl-S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86" marR="3386" marT="3386" marB="0" anchor="b"/>
                </a:tc>
                <a:extLst>
                  <a:ext uri="{0D108BD9-81ED-4DB2-BD59-A6C34878D82A}">
                    <a16:rowId xmlns:a16="http://schemas.microsoft.com/office/drawing/2014/main" val="23956088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5526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Več o zaključnemu izpitu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683568" y="1556792"/>
            <a:ext cx="7543801" cy="4023360"/>
          </a:xfrm>
        </p:spPr>
        <p:txBody>
          <a:bodyPr/>
          <a:lstStyle/>
          <a:p>
            <a:pPr marL="358775" indent="-358775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sl-SI" dirty="0"/>
              <a:t>Na spletni strani: </a:t>
            </a:r>
            <a:r>
              <a:rPr lang="sl-SI" dirty="0">
                <a:hlinkClick r:id="rId2"/>
              </a:rPr>
              <a:t>https://sets.scng.si/zakljucni-izpiti/</a:t>
            </a:r>
            <a:endParaRPr lang="sl-SI" dirty="0"/>
          </a:p>
          <a:p>
            <a:pPr marL="358775" indent="-358775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sl-SI" dirty="0"/>
              <a:t>  Pri  tajnici zaključnega izpita  Silvi Pelicon :</a:t>
            </a:r>
          </a:p>
          <a:p>
            <a:pPr lvl="1">
              <a:lnSpc>
                <a:spcPct val="150000"/>
              </a:lnSpc>
            </a:pPr>
            <a:r>
              <a:rPr lang="sl-SI" dirty="0"/>
              <a:t>v glavnem odmoru v kabinetu </a:t>
            </a:r>
            <a:r>
              <a:rPr lang="sl-SI"/>
              <a:t>44 </a:t>
            </a:r>
          </a:p>
          <a:p>
            <a:pPr lvl="1">
              <a:lnSpc>
                <a:spcPct val="150000"/>
              </a:lnSpc>
            </a:pPr>
            <a:r>
              <a:rPr lang="sl-SI"/>
              <a:t>preko </a:t>
            </a:r>
            <a:r>
              <a:rPr lang="sl-SI" dirty="0"/>
              <a:t>elektronskega naslova: silva.pelicon@scng.si.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sl-SI" dirty="0"/>
              <a:t>  Pri izbranem mentorju.</a:t>
            </a:r>
          </a:p>
        </p:txBody>
      </p:sp>
    </p:spTree>
    <p:extLst>
      <p:ext uri="{BB962C8B-B14F-4D97-AF65-F5344CB8AC3E}">
        <p14:creationId xmlns:p14="http://schemas.microsoft.com/office/powerpoint/2010/main" val="307914896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ktiva">
  <a:themeElements>
    <a:clrScheme name="Retrospektiva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k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2943</TotalTime>
  <Words>801</Words>
  <Application>Microsoft Office PowerPoint</Application>
  <PresentationFormat>Diaprojekcija na zaslonu (4:3)</PresentationFormat>
  <Paragraphs>118</Paragraphs>
  <Slides>8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7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8</vt:i4>
      </vt:variant>
    </vt:vector>
  </HeadingPairs>
  <TitlesOfParts>
    <vt:vector size="16" baseType="lpstr">
      <vt:lpstr>Arial</vt:lpstr>
      <vt:lpstr>Calibri</vt:lpstr>
      <vt:lpstr>Calibri Light</vt:lpstr>
      <vt:lpstr>Segoe UI</vt:lpstr>
      <vt:lpstr>Symbol</vt:lpstr>
      <vt:lpstr>Times New Roman</vt:lpstr>
      <vt:lpstr>Wingdings</vt:lpstr>
      <vt:lpstr>Retrospektiva</vt:lpstr>
      <vt:lpstr>Zaključni izpit </vt:lpstr>
      <vt:lpstr>Pogoji za pristop k zaključnemu izpitu</vt:lpstr>
      <vt:lpstr>Vsebina zaključnega izpita</vt:lpstr>
      <vt:lpstr>Vsebina zaključnega izpita</vt:lpstr>
      <vt:lpstr> Ocenjevanje Izdelka oz. storitve in zagovora</vt:lpstr>
      <vt:lpstr>Koledar zaključnega izpita - Administrator</vt:lpstr>
      <vt:lpstr>Okviren nabor tem</vt:lpstr>
      <vt:lpstr>Več o zaključnemu izpitu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DAN ODPRTIH VRAT torek, 29. november 2011</dc:title>
  <dc:creator>Tatjana</dc:creator>
  <cp:lastModifiedBy>Silva Pelicon</cp:lastModifiedBy>
  <cp:revision>166</cp:revision>
  <dcterms:created xsi:type="dcterms:W3CDTF">2011-11-19T16:11:06Z</dcterms:created>
  <dcterms:modified xsi:type="dcterms:W3CDTF">2026-09-20T18:09:50Z</dcterms:modified>
</cp:coreProperties>
</file>